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0" r:id="rId4"/>
    <p:sldId id="282" r:id="rId5"/>
    <p:sldId id="277" r:id="rId6"/>
    <p:sldId id="278" r:id="rId7"/>
    <p:sldId id="284" r:id="rId8"/>
    <p:sldId id="276" r:id="rId9"/>
    <p:sldId id="280" r:id="rId10"/>
    <p:sldId id="281" r:id="rId11"/>
    <p:sldId id="25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9D8CC"/>
    <a:srgbClr val="FCECE7"/>
    <a:srgbClr val="F97F09"/>
    <a:srgbClr val="156635"/>
    <a:srgbClr val="762123"/>
    <a:srgbClr val="EC821C"/>
    <a:srgbClr val="CBF5DC"/>
    <a:srgbClr val="93E9B6"/>
    <a:srgbClr val="F6C798"/>
    <a:srgbClr val="E49C9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>
        <p:scale>
          <a:sx n="90" d="100"/>
          <a:sy n="90" d="100"/>
        </p:scale>
        <p:origin x="4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C6B5FEC-6F19-4AFF-BB60-956F806FEA50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WEST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6.jpeg"/><Relationship Id="rId10" Type="http://schemas.openxmlformats.org/officeDocument/2006/relationships/image" Target="../media/image16.jpe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Africa RISING WA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2200" y="4038600"/>
            <a:ext cx="4575175" cy="1219200"/>
          </a:xfrm>
        </p:spPr>
        <p:txBody>
          <a:bodyPr/>
          <a:lstStyle/>
          <a:p>
            <a:r>
              <a:rPr lang="en-GB" dirty="0" smtClean="0"/>
              <a:t>I. Hoeschle-Zeledon</a:t>
            </a:r>
          </a:p>
          <a:p>
            <a:r>
              <a:rPr lang="en-GB" dirty="0" smtClean="0"/>
              <a:t>Coordinator</a:t>
            </a:r>
          </a:p>
          <a:p>
            <a:r>
              <a:rPr lang="en-GB" dirty="0" smtClean="0"/>
              <a:t>IITA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457200"/>
          </a:xfrm>
        </p:spPr>
        <p:txBody>
          <a:bodyPr/>
          <a:lstStyle/>
          <a:p>
            <a:r>
              <a:rPr lang="en-GB" sz="2400" dirty="0" smtClean="0"/>
              <a:t>Where we work: Ghana</a:t>
            </a:r>
          </a:p>
          <a:p>
            <a:r>
              <a:rPr lang="en-GB" sz="1600" dirty="0" smtClean="0"/>
              <a:t>Site selection: </a:t>
            </a:r>
          </a:p>
          <a:p>
            <a:pPr>
              <a:buFontTx/>
              <a:buChar char="-"/>
            </a:pPr>
            <a:r>
              <a:rPr lang="en-GB" sz="1600" dirty="0" smtClean="0"/>
              <a:t> length of growing period</a:t>
            </a:r>
          </a:p>
          <a:p>
            <a:pPr>
              <a:buFontTx/>
              <a:buChar char="-"/>
            </a:pPr>
            <a:r>
              <a:rPr lang="en-GB" sz="1600" dirty="0" smtClean="0"/>
              <a:t> market access, - accessibility during rainy season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4495800"/>
            <a:ext cx="1207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5334000"/>
            <a:ext cx="200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semi-arid to humid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4495800"/>
            <a:ext cx="107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semi-arid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4495800"/>
            <a:ext cx="2171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sub-humid/semi-arid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4495800"/>
            <a:ext cx="1191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sub-humid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8017" y="2514600"/>
            <a:ext cx="1952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Zambia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Chipata and </a:t>
            </a:r>
            <a:r>
              <a:rPr lang="en-GB" sz="1400" dirty="0" err="1" smtClean="0">
                <a:solidFill>
                  <a:schemeClr val="bg1"/>
                </a:solidFill>
              </a:rPr>
              <a:t>Kte</a:t>
            </a:r>
            <a:r>
              <a:rPr lang="en-GB" sz="1400" dirty="0" smtClean="0">
                <a:solidFill>
                  <a:schemeClr val="bg1"/>
                </a:solidFill>
              </a:rPr>
              <a:t> districts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62000" y="2667000"/>
            <a:ext cx="6248400" cy="4039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457200"/>
          </a:xfrm>
        </p:spPr>
        <p:txBody>
          <a:bodyPr/>
          <a:lstStyle/>
          <a:p>
            <a:r>
              <a:rPr lang="en-GB" sz="2800" dirty="0" smtClean="0"/>
              <a:t>Where we work: Mali</a:t>
            </a:r>
          </a:p>
          <a:p>
            <a:r>
              <a:rPr lang="en-GB" sz="1600" dirty="0" smtClean="0"/>
              <a:t>Site selection: </a:t>
            </a:r>
          </a:p>
          <a:p>
            <a:pPr>
              <a:buFontTx/>
              <a:buChar char="-"/>
            </a:pPr>
            <a:r>
              <a:rPr lang="en-GB" sz="1600" dirty="0" smtClean="0"/>
              <a:t> rainfall (high in Bougouni and Yanfolila, low in Sikasso )</a:t>
            </a:r>
          </a:p>
          <a:p>
            <a:pPr>
              <a:buFontTx/>
              <a:buChar char="-"/>
            </a:pPr>
            <a:r>
              <a:rPr lang="en-GB" sz="1600" dirty="0" smtClean="0"/>
              <a:t> market access (high to medium in all locations)</a:t>
            </a:r>
            <a:endParaRPr lang="en-US" sz="1600" dirty="0"/>
          </a:p>
        </p:txBody>
      </p:sp>
      <p:pic>
        <p:nvPicPr>
          <p:cNvPr id="3" name="Picture 2" descr="D:\Users\ZGUO\AppData\Local\Microsoft\Windows\Temporary Internet Files\Content.Word\sites_ver2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9328" b="3471"/>
          <a:stretch/>
        </p:blipFill>
        <p:spPr bwMode="auto">
          <a:xfrm>
            <a:off x="1295400" y="3352800"/>
            <a:ext cx="6248400" cy="32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179388" y="1700213"/>
            <a:ext cx="8713787" cy="4897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indent="0"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2291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68313" y="717550"/>
            <a:ext cx="5780087" cy="5508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3200" dirty="0" smtClean="0">
                <a:ea typeface="ＭＳ Ｐゴシック" pitchFamily="34" charset="-128"/>
              </a:rPr>
              <a:t>Who we are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1700808"/>
          <a:ext cx="8676457" cy="406309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187453"/>
                <a:gridCol w="2676406"/>
                <a:gridCol w="2812598"/>
              </a:tblGrid>
              <a:tr h="6383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Site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Team Leader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Partner Institutions</a:t>
                      </a:r>
                      <a:endParaRPr lang="en-US" sz="1800" dirty="0"/>
                    </a:p>
                  </a:txBody>
                  <a:tcPr/>
                </a:tc>
              </a:tr>
              <a:tr h="5824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Northern</a:t>
                      </a:r>
                      <a:r>
                        <a:rPr lang="en-US" sz="1600" baseline="0" dirty="0" smtClean="0"/>
                        <a:t> Region (Ghana)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IITA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600" baseline="0" dirty="0" smtClean="0"/>
                        <a:t>CIAT</a:t>
                      </a:r>
                      <a:r>
                        <a:rPr lang="en-GB" sz="1600" dirty="0" smtClean="0"/>
                        <a:t>, ILRI, IWMI, ICRISAT, </a:t>
                      </a:r>
                      <a:r>
                        <a:rPr lang="en-GB" sz="1600" baseline="0" dirty="0" smtClean="0"/>
                        <a:t>AVRDC, SRI, FRI, UDS, CRI, SARI, KNUST, </a:t>
                      </a:r>
                      <a:r>
                        <a:rPr lang="en-GB" sz="1600" dirty="0" smtClean="0"/>
                        <a:t>ARI, UG, INSTI, WRI, ACDEP, GLDB, GUIFFA, NORGFA,</a:t>
                      </a:r>
                      <a:r>
                        <a:rPr lang="en-GB" sz="1600" baseline="0" dirty="0" smtClean="0"/>
                        <a:t> PSC, SEEDPAG, </a:t>
                      </a:r>
                      <a:r>
                        <a:rPr lang="en-GB" sz="1600" dirty="0" smtClean="0"/>
                        <a:t>HI, </a:t>
                      </a:r>
                      <a:r>
                        <a:rPr lang="en-GB" sz="1600" dirty="0" err="1" smtClean="0"/>
                        <a:t>MoFA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dirty="0" err="1" smtClean="0"/>
                        <a:t>MoH</a:t>
                      </a:r>
                      <a:r>
                        <a:rPr lang="en-GB" sz="1600" dirty="0" smtClean="0"/>
                        <a:t>,</a:t>
                      </a:r>
                      <a:r>
                        <a:rPr lang="en-GB" sz="1600" baseline="0" dirty="0" smtClean="0"/>
                        <a:t> WIAD, ADVANCE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  <a:tr h="5775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Upper East</a:t>
                      </a:r>
                      <a:r>
                        <a:rPr lang="en-US" sz="1600" baseline="0" dirty="0" smtClean="0"/>
                        <a:t> Region (Ghana)</a:t>
                      </a:r>
                      <a:endParaRPr lang="en-US" sz="16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IITA</a:t>
                      </a:r>
                      <a:endParaRPr lang="en-US" sz="16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775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Upper West Region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dirty="0" smtClean="0"/>
                        <a:t>Ghana)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IITA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0018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Sikasso</a:t>
                      </a:r>
                      <a:r>
                        <a:rPr lang="en-US" sz="1600" dirty="0" smtClean="0"/>
                        <a:t> Region (Mali)</a:t>
                      </a:r>
                      <a:endParaRPr lang="en-US" sz="16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ICRISAT</a:t>
                      </a:r>
                      <a:endParaRPr lang="en-US" sz="16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AVRDC, ICRAF, ILRI, AMASSA,</a:t>
                      </a:r>
                      <a:r>
                        <a:rPr lang="en-GB" sz="1600" baseline="0" dirty="0" smtClean="0"/>
                        <a:t> MOBIOM, AMEDD, IER, CMDT, UPTCK</a:t>
                      </a:r>
                      <a:endParaRPr lang="en-US" sz="16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</a:tr>
              <a:tr h="86432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Cross-cutting:</a:t>
                      </a:r>
                    </a:p>
                    <a:p>
                      <a:r>
                        <a:rPr lang="en-US" sz="1600" dirty="0" smtClean="0"/>
                        <a:t>M&amp;E</a:t>
                      </a:r>
                    </a:p>
                    <a:p>
                      <a:r>
                        <a:rPr lang="en-US" sz="1600" dirty="0" smtClean="0"/>
                        <a:t>Farming Systems Analysis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IFPRI</a:t>
                      </a:r>
                    </a:p>
                    <a:p>
                      <a:r>
                        <a:rPr lang="en-US" sz="1600" dirty="0" err="1" smtClean="0"/>
                        <a:t>Wageningen</a:t>
                      </a:r>
                      <a:r>
                        <a:rPr lang="en-US" sz="1600" dirty="0" smtClean="0"/>
                        <a:t> University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IITA, ICRISAT</a:t>
                      </a:r>
                      <a:endParaRPr lang="en-US" sz="16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7620000" cy="685800"/>
          </a:xfrm>
        </p:spPr>
        <p:txBody>
          <a:bodyPr/>
          <a:lstStyle/>
          <a:p>
            <a:r>
              <a:rPr lang="en-GB" sz="2800" dirty="0" smtClean="0"/>
              <a:t>What we do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533400"/>
          <a:ext cx="8686800" cy="606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Ghana</a:t>
                      </a:r>
                      <a:endParaRPr lang="en-US" sz="1400" dirty="0"/>
                    </a:p>
                  </a:txBody>
                  <a:tcPr>
                    <a:solidFill>
                      <a:srgbClr val="F97F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Mali</a:t>
                      </a:r>
                      <a:endParaRPr lang="en-US" sz="1400" dirty="0"/>
                    </a:p>
                  </a:txBody>
                  <a:tcPr>
                    <a:solidFill>
                      <a:srgbClr val="F97F09"/>
                    </a:solidFill>
                  </a:tcPr>
                </a:tc>
              </a:tr>
              <a:tr h="674649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Socio-economic studies: establishment and characterization of R4D Platforms, survey of feed markets, analysis of livestock value-chains, cost-benefit</a:t>
                      </a:r>
                      <a:r>
                        <a:rPr lang="en-GB" sz="1200" baseline="0" dirty="0" smtClean="0"/>
                        <a:t> analyses</a:t>
                      </a:r>
                      <a:endParaRPr lang="en-US" sz="1200" dirty="0"/>
                    </a:p>
                  </a:txBody>
                  <a:tcP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Socio-economic studies: establishment  and characterization of R4D </a:t>
                      </a:r>
                      <a:r>
                        <a:rPr lang="en-GB" sz="1200" dirty="0" smtClean="0"/>
                        <a:t>Platforms, </a:t>
                      </a:r>
                      <a:r>
                        <a:rPr lang="en-GB" sz="1200" dirty="0" smtClean="0"/>
                        <a:t>characterization of value chains and monitoring of prices</a:t>
                      </a:r>
                      <a:endParaRPr lang="en-US" sz="1200" dirty="0"/>
                    </a:p>
                  </a:txBody>
                  <a:tcPr/>
                </a:tc>
              </a:tr>
              <a:tr h="6556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Raising productivity of cereal</a:t>
                      </a:r>
                      <a:r>
                        <a:rPr lang="en-GB" sz="1200" baseline="0" dirty="0" smtClean="0"/>
                        <a:t>-legume systems: cereal-legume intercropping, rotations, fertilizer micro-dosing, varieties, crop diversification, post-harvest protection</a:t>
                      </a:r>
                      <a:endParaRPr lang="en-US" sz="1200" dirty="0"/>
                    </a:p>
                  </a:txBody>
                  <a:tcP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Improving farm and field productivity: cereal-legume-vegetable integration, crop-livestock integration, agro-forestry options for fruit and fodder production, efficiency of farm components and whole farm</a:t>
                      </a:r>
                      <a:endParaRPr lang="en-US" sz="1200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Aflatoxin</a:t>
                      </a:r>
                      <a:r>
                        <a:rPr lang="en-GB" sz="1200" baseline="0" dirty="0" smtClean="0"/>
                        <a:t> management in maize and groundnuts: awareness creation, bio-control, training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Intensifying livestock and poultry production: Feed and health interventions</a:t>
                      </a:r>
                      <a:endParaRPr lang="en-US" sz="1200" dirty="0"/>
                    </a:p>
                  </a:txBody>
                  <a:tcPr/>
                </a:tc>
              </a:tr>
              <a:tr h="49957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Integration of vegetables: seed supply, improved agronomic practices for mono- and inter-cropping, post-harvest handling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NRM and watershed productivity: watershed characterization</a:t>
                      </a:r>
                      <a:r>
                        <a:rPr lang="en-GB" sz="1200" baseline="0" dirty="0" smtClean="0"/>
                        <a:t> and assessment of management technologies, </a:t>
                      </a:r>
                      <a:r>
                        <a:rPr lang="en-GB" sz="1200" dirty="0" smtClean="0"/>
                        <a:t>biomass and pasture assessment, mapping </a:t>
                      </a:r>
                      <a:r>
                        <a:rPr lang="en-GB" sz="1200" smtClean="0"/>
                        <a:t>grazing  </a:t>
                      </a:r>
                      <a:r>
                        <a:rPr lang="en-GB" sz="1200" smtClean="0"/>
                        <a:t>itineraries, </a:t>
                      </a:r>
                      <a:r>
                        <a:rPr lang="en-GB" sz="1200" dirty="0" smtClean="0"/>
                        <a:t>validation of local conventions, farmer-herder conflict management, modelling of intensification and land use options</a:t>
                      </a:r>
                      <a:endParaRPr lang="en-US" sz="1200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Intensifying livestock and poultry production: Feed and health interventions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Improving household nutrition: nutrition training modules, nutrition field schools,</a:t>
                      </a:r>
                      <a:endParaRPr lang="en-US" sz="1200" dirty="0"/>
                    </a:p>
                  </a:txBody>
                  <a:tcPr/>
                </a:tc>
              </a:tr>
              <a:tr h="843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Raising productivity of crop-livestock systems: livestock in fallow lands, livestock in tree plantations, alternative crop residue  usages, leaf stripping for animal</a:t>
                      </a:r>
                      <a:r>
                        <a:rPr lang="en-GB" sz="1200" baseline="0" dirty="0" smtClean="0"/>
                        <a:t> supplement feeding; corralling of animals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</a:tr>
              <a:tr h="843032"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Land,</a:t>
                      </a:r>
                      <a:r>
                        <a:rPr lang="en-GB" sz="1200" baseline="0" dirty="0" smtClean="0"/>
                        <a:t> s</a:t>
                      </a:r>
                      <a:r>
                        <a:rPr lang="en-GB" sz="1200" dirty="0" smtClean="0"/>
                        <a:t>oil and water management: soil and land health indicators, characterization of land</a:t>
                      </a:r>
                      <a:r>
                        <a:rPr lang="en-GB" sz="1200" baseline="0" dirty="0" smtClean="0"/>
                        <a:t> use changes and drivers, restoration strategies, watershed management, water harvesting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68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Household nutrition: nutrition baseline survey,</a:t>
                      </a:r>
                      <a:r>
                        <a:rPr lang="en-GB" sz="1200" baseline="0" dirty="0" smtClean="0"/>
                        <a:t> dietary diversification, nutrition training, product value addition</a:t>
                      </a:r>
                      <a:endParaRPr lang="en-US" sz="1200" dirty="0" smtClean="0"/>
                    </a:p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371600"/>
            <a:ext cx="7772400" cy="838200"/>
          </a:xfrm>
        </p:spPr>
        <p:txBody>
          <a:bodyPr/>
          <a:lstStyle/>
          <a:p>
            <a:r>
              <a:rPr lang="en-GB" sz="3200" dirty="0" smtClean="0"/>
              <a:t>Capacity building</a:t>
            </a:r>
          </a:p>
          <a:p>
            <a:endParaRPr lang="en-GB" dirty="0" smtClean="0"/>
          </a:p>
          <a:p>
            <a:r>
              <a:rPr lang="en-GB" sz="2400" dirty="0" smtClean="0"/>
              <a:t>7 MSc and 9 PhD students attached to the project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GB" sz="3200" dirty="0" smtClean="0"/>
              <a:t>Achievements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RO1: Situation analysis</a:t>
            </a:r>
          </a:p>
          <a:p>
            <a:r>
              <a:rPr lang="en-GB" sz="2000" dirty="0" smtClean="0"/>
              <a:t>site selection; baseline surveys; detailed farming systems analysis for construction of farm typologies; identification of constraints and entry points for intensification; establishment of R4D Platforms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RO2: Integrated systems improvement </a:t>
            </a:r>
          </a:p>
          <a:p>
            <a:r>
              <a:rPr lang="en-GB" sz="2000" dirty="0" smtClean="0"/>
              <a:t>multiple partnerships established for research implementation; set of participatory trials in place;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76200"/>
          </a:xfrm>
        </p:spPr>
        <p:txBody>
          <a:bodyPr/>
          <a:lstStyle/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RO3: Scaling and delivery</a:t>
            </a:r>
          </a:p>
          <a:p>
            <a:r>
              <a:rPr lang="en-GB" sz="2000" dirty="0" smtClean="0"/>
              <a:t>partnerships with development partners; R4D platforms as vehicle for scaling and dissemination established; regular field days and training courses for farmers and scientists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i="1" dirty="0" smtClean="0">
                <a:solidFill>
                  <a:srgbClr val="FF9900"/>
                </a:solidFill>
              </a:rPr>
              <a:t> RO4: M&amp;E</a:t>
            </a:r>
          </a:p>
          <a:p>
            <a:r>
              <a:rPr lang="en-GB" sz="2000" dirty="0" smtClean="0"/>
              <a:t>reporting against 8 FtF indicators for project impact; discussion on SI indicators initiated; custom indicators under development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7620000" cy="1143000"/>
          </a:xfrm>
        </p:spPr>
        <p:txBody>
          <a:bodyPr/>
          <a:lstStyle/>
          <a:p>
            <a:pPr algn="ctr"/>
            <a:r>
              <a:rPr lang="en-GB" sz="3200" dirty="0" smtClean="0"/>
              <a:t>Acknowledgement </a:t>
            </a:r>
            <a:r>
              <a:rPr lang="en-GB" sz="3200" smtClean="0"/>
              <a:t>of WA key </a:t>
            </a:r>
            <a:r>
              <a:rPr lang="en-GB" sz="3200" dirty="0" smtClean="0"/>
              <a:t>partners </a:t>
            </a:r>
            <a:endParaRPr lang="en-US" sz="3200" dirty="0"/>
          </a:p>
        </p:txBody>
      </p:sp>
      <p:grpSp>
        <p:nvGrpSpPr>
          <p:cNvPr id="3" name="Group 13"/>
          <p:cNvGrpSpPr/>
          <p:nvPr/>
        </p:nvGrpSpPr>
        <p:grpSpPr>
          <a:xfrm>
            <a:off x="838200" y="4866664"/>
            <a:ext cx="7391400" cy="1824478"/>
            <a:chOff x="838200" y="4866664"/>
            <a:chExt cx="7391400" cy="182447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76" y="4866664"/>
              <a:ext cx="652824" cy="721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823" y="5978487"/>
              <a:ext cx="675491" cy="675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6683" y="4981490"/>
              <a:ext cx="372685" cy="67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6118334"/>
              <a:ext cx="1435025" cy="53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3856"/>
            <a:stretch/>
          </p:blipFill>
          <p:spPr bwMode="auto">
            <a:xfrm>
              <a:off x="4876800" y="5039955"/>
              <a:ext cx="1872487" cy="512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5050627"/>
              <a:ext cx="1069207" cy="537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162" y="5987672"/>
              <a:ext cx="936883" cy="657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9401" y="5987672"/>
              <a:ext cx="703470" cy="70347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638801" y="5947641"/>
              <a:ext cx="705404" cy="721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9245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-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AfricaRISING_presentation_template_Global-1</Template>
  <TotalTime>701</TotalTime>
  <Words>592</Words>
  <Application>Microsoft Office PowerPoint</Application>
  <PresentationFormat>On-screen Show (4:3)</PresentationFormat>
  <Paragraphs>78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AfricaRISING_presentation_template_Global-1</vt:lpstr>
      <vt:lpstr>1_Custom Design</vt:lpstr>
      <vt:lpstr>Slide 1</vt:lpstr>
      <vt:lpstr>Slide 2</vt:lpstr>
      <vt:lpstr>Slide 3</vt:lpstr>
      <vt:lpstr>Slide 4</vt:lpstr>
      <vt:lpstr>What we do</vt:lpstr>
      <vt:lpstr>Slide 6</vt:lpstr>
      <vt:lpstr>Slide 7</vt:lpstr>
      <vt:lpstr>Slide 8</vt:lpstr>
      <vt:lpstr>Acknowledgement of WA key partners </vt:lpstr>
      <vt:lpstr>Slide 10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IZeledon</cp:lastModifiedBy>
  <cp:revision>60</cp:revision>
  <cp:lastPrinted>2011-10-06T11:45:23Z</cp:lastPrinted>
  <dcterms:created xsi:type="dcterms:W3CDTF">2014-07-11T10:35:39Z</dcterms:created>
  <dcterms:modified xsi:type="dcterms:W3CDTF">2014-07-17T05:28:19Z</dcterms:modified>
</cp:coreProperties>
</file>